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6"/>
  </p:notesMasterIdLst>
  <p:sldIdLst>
    <p:sldId id="21474770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C7DDBC-AC67-F9BD-555C-79626E57E6B2}" name="Nagle, Jayde" initials="JN" userId="S::jnagle@chartis.com::d119910e-0447-4ee5-8d35-ed10a610aa31" providerId="AD"/>
  <p188:author id="{535AD4D0-C584-83BA-494A-7B150BED9476}" name="Pearl, Amanda" initials="AP" userId="S::Apearl@chartis.com::876d5b3a-dfdb-48e7-b916-7a399f21a7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F003"/>
    <a:srgbClr val="43B1C3"/>
    <a:srgbClr val="1390FA"/>
    <a:srgbClr val="30475B"/>
    <a:srgbClr val="00294C"/>
    <a:srgbClr val="AAC0D2"/>
    <a:srgbClr val="D9D9D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DC1015-88C7-4C95-90F5-EEA9C32593E3}" v="22" dt="2026-07-22T14:09:13.4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6247" autoAdjust="0"/>
  </p:normalViewPr>
  <p:slideViewPr>
    <p:cSldViewPr snapToGrid="0">
      <p:cViewPr varScale="1">
        <p:scale>
          <a:sx n="123" d="100"/>
          <a:sy n="123" d="100"/>
        </p:scale>
        <p:origin x="18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141103164707905E-2"/>
          <c:y val="6.734740413600801E-2"/>
          <c:w val="0.87425757818184013"/>
          <c:h val="0.865305191727983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0475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Magnet related consideration</c:v>
                </c:pt>
                <c:pt idx="1">
                  <c:v>Nursing leadership preference</c:v>
                </c:pt>
                <c:pt idx="2">
                  <c:v>Internal philosophical views</c:v>
                </c:pt>
                <c:pt idx="3">
                  <c:v>Concerns from medical staff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0.39</c:v>
                </c:pt>
                <c:pt idx="2">
                  <c:v>0.27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9-4CE5-9429-21FAB4C7F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93892079"/>
        <c:axId val="1893892559"/>
      </c:barChart>
      <c:catAx>
        <c:axId val="189389207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93892559"/>
        <c:crosses val="autoZero"/>
        <c:auto val="1"/>
        <c:lblAlgn val="ctr"/>
        <c:lblOffset val="100"/>
        <c:noMultiLvlLbl val="0"/>
      </c:catAx>
      <c:valAx>
        <c:axId val="1893892559"/>
        <c:scaling>
          <c:orientation val="minMax"/>
          <c:max val="0.5"/>
        </c:scaling>
        <c:delete val="1"/>
        <c:axPos val="l"/>
        <c:numFmt formatCode="0%" sourceLinked="1"/>
        <c:majorTickMark val="out"/>
        <c:minorTickMark val="none"/>
        <c:tickLblPos val="nextTo"/>
        <c:crossAx val="1893892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490356191920999"/>
          <c:y val="0.21360812590884734"/>
          <c:w val="0.55509643808079012"/>
          <c:h val="0.70266856769837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Bars_1!$B$1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0-D9CF-48AF-978E-284CF48387D4}"/>
              </c:ext>
            </c:extLst>
          </c:dPt>
          <c:dPt>
            <c:idx val="1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D9CF-48AF-978E-284CF48387D4}"/>
              </c:ext>
            </c:extLst>
          </c:dPt>
          <c:dPt>
            <c:idx val="2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2-D9CF-48AF-978E-284CF48387D4}"/>
              </c:ext>
            </c:extLst>
          </c:dPt>
          <c:dPt>
            <c:idx val="3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D9CF-48AF-978E-284CF48387D4}"/>
              </c:ext>
            </c:extLst>
          </c:dPt>
          <c:dPt>
            <c:idx val="4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4-D9CF-48AF-978E-284CF48387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Bars_1!$A$2:$A$6</c:f>
              <c:strCache>
                <c:ptCount val="5"/>
                <c:pt idx="0">
                  <c:v>Children's hospital</c:v>
                </c:pt>
                <c:pt idx="1">
                  <c:v>Hospital, short-term acute</c:v>
                </c:pt>
                <c:pt idx="2">
                  <c:v>Health system facility</c:v>
                </c:pt>
                <c:pt idx="3">
                  <c:v>Academic, health care provider</c:v>
                </c:pt>
                <c:pt idx="4">
                  <c:v>Critical access hospital</c:v>
                </c:pt>
              </c:strCache>
            </c:strRef>
          </c:cat>
          <c:val>
            <c:numRef>
              <c:f>Bars_1!$B$2:$B$6</c:f>
              <c:numCache>
                <c:formatCode>0%</c:formatCode>
                <c:ptCount val="5"/>
                <c:pt idx="0">
                  <c:v>0.43</c:v>
                </c:pt>
                <c:pt idx="1">
                  <c:v>0.45</c:v>
                </c:pt>
                <c:pt idx="2">
                  <c:v>0.63</c:v>
                </c:pt>
                <c:pt idx="3">
                  <c:v>0.64</c:v>
                </c:pt>
                <c:pt idx="4">
                  <c:v>0.73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6-D9CF-48AF-978E-284CF4838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06014336"/>
        <c:axId val="506002688"/>
      </c:barChart>
      <c:valAx>
        <c:axId val="5060026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506014336"/>
        <c:crosses val="autoZero"/>
        <c:crossBetween val="between"/>
      </c:valAx>
      <c:catAx>
        <c:axId val="506014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6002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fr-F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508461885712748"/>
          <c:y val="0.15190594111177749"/>
          <c:w val="0.87508950385966089"/>
          <c:h val="0.767499115942177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Bars_stacked_100_1!$B$1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0-9119-4C09-B212-C84A84ED8007}"/>
              </c:ext>
            </c:extLst>
          </c:dPt>
          <c:dPt>
            <c:idx val="1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1-9119-4C09-B212-C84A84ED8007}"/>
              </c:ext>
            </c:extLst>
          </c:dPt>
          <c:dPt>
            <c:idx val="2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2-9119-4C09-B212-C84A84ED8007}"/>
              </c:ext>
            </c:extLst>
          </c:dPt>
          <c:dPt>
            <c:idx val="3"/>
            <c:invertIfNegative val="0"/>
            <c:bubble3D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6="http://schemas.microsoft.com/office/drawing/2014/chart" uri="{C3380CC4-5D6E-409C-BE32-E72D297353CC}">
                <c16:uniqueId val="{00000003-9119-4C09-B212-C84A84ED80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Bars_stacked_100_1!$A$2:$A$5</c:f>
              <c:strCache>
                <c:ptCount val="4"/>
                <c:pt idx="0">
                  <c:v>Director</c:v>
                </c:pt>
                <c:pt idx="1">
                  <c:v>CNO</c:v>
                </c:pt>
                <c:pt idx="2">
                  <c:v>Manager </c:v>
                </c:pt>
                <c:pt idx="3">
                  <c:v>CNE</c:v>
                </c:pt>
              </c:strCache>
            </c:strRef>
          </c:cat>
          <c:val>
            <c:numRef>
              <c:f>Bars_stacked_100_1!$B$2:$B$5</c:f>
              <c:numCache>
                <c:formatCode>0%</c:formatCode>
                <c:ptCount val="4"/>
                <c:pt idx="0">
                  <c:v>0.18</c:v>
                </c:pt>
                <c:pt idx="1">
                  <c:v>0.22</c:v>
                </c:pt>
                <c:pt idx="2">
                  <c:v>0.22</c:v>
                </c:pt>
                <c:pt idx="3">
                  <c:v>0.44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4-9119-4C09-B212-C84A84ED8007}"/>
            </c:ext>
          </c:extLst>
        </c:ser>
        <c:ser>
          <c:idx val="1"/>
          <c:order val="1"/>
          <c:tx>
            <c:strRef>
              <c:f>Bars_stacked_100_1!$C$1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Bars_stacked_100_1!$A$2:$A$5</c:f>
              <c:strCache>
                <c:ptCount val="4"/>
                <c:pt idx="0">
                  <c:v>Director</c:v>
                </c:pt>
                <c:pt idx="1">
                  <c:v>CNO</c:v>
                </c:pt>
                <c:pt idx="2">
                  <c:v>Manager </c:v>
                </c:pt>
                <c:pt idx="3">
                  <c:v>CNE</c:v>
                </c:pt>
              </c:strCache>
            </c:strRef>
          </c:cat>
          <c:val>
            <c:numRef>
              <c:f>Bars_stacked_100_1!$C$2:$C$5</c:f>
              <c:numCache>
                <c:formatCode>0%</c:formatCode>
                <c:ptCount val="4"/>
                <c:pt idx="0">
                  <c:v>0.18</c:v>
                </c:pt>
                <c:pt idx="1">
                  <c:v>0.16</c:v>
                </c:pt>
                <c:pt idx="2">
                  <c:v>0.19</c:v>
                </c:pt>
                <c:pt idx="3">
                  <c:v>0.09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5-9119-4C09-B212-C84A84ED8007}"/>
            </c:ext>
          </c:extLst>
        </c:ser>
        <c:ser>
          <c:idx val="2"/>
          <c:order val="2"/>
          <c:tx>
            <c:strRef>
              <c:f>Bars_stacked_100_1!$D$1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Bars_stacked_100_1!$A$2:$A$5</c:f>
              <c:strCache>
                <c:ptCount val="4"/>
                <c:pt idx="0">
                  <c:v>Director</c:v>
                </c:pt>
                <c:pt idx="1">
                  <c:v>CNO</c:v>
                </c:pt>
                <c:pt idx="2">
                  <c:v>Manager </c:v>
                </c:pt>
                <c:pt idx="3">
                  <c:v>CNE</c:v>
                </c:pt>
              </c:strCache>
            </c:strRef>
          </c:cat>
          <c:val>
            <c:numRef>
              <c:f>Bars_stacked_100_1!$D$2:$D$5</c:f>
              <c:numCache>
                <c:formatCode>0%</c:formatCode>
                <c:ptCount val="4"/>
                <c:pt idx="0">
                  <c:v>0.64</c:v>
                </c:pt>
                <c:pt idx="1">
                  <c:v>0.62</c:v>
                </c:pt>
                <c:pt idx="2">
                  <c:v>0.59</c:v>
                </c:pt>
                <c:pt idx="3">
                  <c:v>0.47</c:v>
                </c:pt>
              </c:numCache>
            </c:numRef>
          </c:val>
          <c:extLst xmlns:c15="http://schemas.microsoft.com/office/drawing/2012/chart" xmlns:c16="http://schemas.microsoft.com/office/drawing/2014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6-9119-4C09-B212-C84A84ED80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06014336"/>
        <c:axId val="506002688"/>
      </c:barChart>
      <c:valAx>
        <c:axId val="506002688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6014336"/>
        <c:crosses val="autoZero"/>
        <c:crossBetween val="between"/>
        <c:majorUnit val="0.5"/>
      </c:valAx>
      <c:catAx>
        <c:axId val="50601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06002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0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fr-F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2" name="POWER_USER_CONTEXTUAL_SHAPES_TAG_CHART" descr="{&quot;ChartFeatures&quot;:[3,4,5]}">
          <a:extLst xmlns:a="http://schemas.openxmlformats.org/drawingml/2006/main">
            <a:ext uri="{FF2B5EF4-FFF2-40B4-BE49-F238E27FC236}">
              <a16:creationId xmlns:a16="http://schemas.microsoft.com/office/drawing/2014/main" id="{E835D3FA-FB25-82E0-7933-1166AAA97328}"/>
            </a:ext>
          </a:extLst>
        </cdr:cNvPr>
        <cdr:cNvSpPr/>
      </cdr:nvSpPr>
      <cdr:spPr>
        <a:xfrm xmlns:a="http://schemas.openxmlformats.org/drawingml/2006/main">
          <a:off x="0" y="0"/>
          <a:ext cx="0" cy="0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2" name="POWER_USER_CONTEXTUAL_SHAPES_TAG_CHART" descr="{&quot;ChartFeatures&quot;:[5]}">
          <a:extLst xmlns:a="http://schemas.openxmlformats.org/drawingml/2006/main">
            <a:ext uri="{FF2B5EF4-FFF2-40B4-BE49-F238E27FC236}">
              <a16:creationId xmlns:a16="http://schemas.microsoft.com/office/drawing/2014/main" id="{28F52C3D-8944-DD52-4D2B-F1ED2F224C15}"/>
            </a:ext>
          </a:extLst>
        </cdr:cNvPr>
        <cdr:cNvSpPr/>
      </cdr:nvSpPr>
      <cdr:spPr>
        <a:xfrm xmlns:a="http://schemas.openxmlformats.org/drawingml/2006/main">
          <a:off x="0" y="0"/>
          <a:ext cx="0" cy="0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1CCAC-432C-4794-99EC-A68725A4EEA3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64BF9-A5D0-4624-AA71-A34FF2FAF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05CC9-68A1-ABE7-7AC8-75F11730B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C3DE5D-3217-6FAD-4606-8DBD7D0A5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D6341-92D5-12C3-A378-6603D671A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F57AA-6D01-51F6-FEF8-EC6C6B2F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0AA37F-93BB-4D21-B99E-B2C9D37F20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6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3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1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72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148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69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3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73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5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8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49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21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7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1DAEB-10BC-EF83-9078-D4F722611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6A02376C-E915-5A6D-B8F7-E74808ADF1F8}"/>
              </a:ext>
            </a:extLst>
          </p:cNvPr>
          <p:cNvSpPr/>
          <p:nvPr/>
        </p:nvSpPr>
        <p:spPr>
          <a:xfrm>
            <a:off x="-8646" y="5942646"/>
            <a:ext cx="12200646" cy="923128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DCF3B0-7CD9-A805-13CC-D4C192707747}"/>
              </a:ext>
            </a:extLst>
          </p:cNvPr>
          <p:cNvSpPr/>
          <p:nvPr/>
        </p:nvSpPr>
        <p:spPr>
          <a:xfrm>
            <a:off x="0" y="1"/>
            <a:ext cx="12191695" cy="902384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207B92-F1AD-3342-5E72-9F781F4C1C32}"/>
              </a:ext>
            </a:extLst>
          </p:cNvPr>
          <p:cNvSpPr txBox="1"/>
          <p:nvPr/>
        </p:nvSpPr>
        <p:spPr>
          <a:xfrm>
            <a:off x="274320" y="44970"/>
            <a:ext cx="6400800" cy="22860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43B1C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Chartis Center for Burnout Solutions  |  AONL Quick Hit  |  Q2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90A2B2-6D4E-EA6C-CE8A-8389849D2CCC}"/>
              </a:ext>
            </a:extLst>
          </p:cNvPr>
          <p:cNvSpPr txBox="1"/>
          <p:nvPr/>
        </p:nvSpPr>
        <p:spPr>
          <a:xfrm>
            <a:off x="274320" y="264426"/>
            <a:ext cx="8677426" cy="406265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LPNs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LVNs: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Workforce Lever Nurse Leaders Are Ready to Pull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4D8F71-C031-667A-29E8-443C12CA19B5}"/>
              </a:ext>
            </a:extLst>
          </p:cNvPr>
          <p:cNvSpPr txBox="1"/>
          <p:nvPr/>
        </p:nvSpPr>
        <p:spPr>
          <a:xfrm>
            <a:off x="280605" y="640676"/>
            <a:ext cx="8065560" cy="221599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D1F00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 out of 4 nurse leaders anticipate maintaining or expanding LPN/LVN utilization, despite persistent implementation barriers.</a:t>
            </a:r>
            <a:endParaRPr kumimoji="0" sz="1200" b="0" i="1" u="none" strike="noStrike" kern="1200" cap="none" spc="0" normalizeH="0" baseline="0" noProof="0" dirty="0">
              <a:ln>
                <a:noFill/>
              </a:ln>
              <a:solidFill>
                <a:srgbClr val="D1F00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AC50C48-849A-19E9-A05C-12689405A23C}"/>
              </a:ext>
            </a:extLst>
          </p:cNvPr>
          <p:cNvSpPr/>
          <p:nvPr/>
        </p:nvSpPr>
        <p:spPr>
          <a:xfrm>
            <a:off x="8946536" y="44971"/>
            <a:ext cx="3057068" cy="789944"/>
          </a:xfrm>
          <a:prstGeom prst="roundRect">
            <a:avLst/>
          </a:prstGeom>
          <a:solidFill>
            <a:srgbClr val="D1F0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18C98-1AF2-51D8-74D8-1434B5313E97}"/>
              </a:ext>
            </a:extLst>
          </p:cNvPr>
          <p:cNvSpPr txBox="1"/>
          <p:nvPr/>
        </p:nvSpPr>
        <p:spPr>
          <a:xfrm>
            <a:off x="9075120" y="-53306"/>
            <a:ext cx="1198789" cy="71404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4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BDDE9-2255-ED7B-A9F6-14772A461CAE}"/>
              </a:ext>
            </a:extLst>
          </p:cNvPr>
          <p:cNvSpPr txBox="1"/>
          <p:nvPr/>
        </p:nvSpPr>
        <p:spPr>
          <a:xfrm>
            <a:off x="10249101" y="93550"/>
            <a:ext cx="1748749" cy="637097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predict LPN/LVN 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utilization </a:t>
            </a:r>
            <a:r>
              <a:rPr kumimoji="0" sz="10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stay the same or increase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 the next 2 years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E68B68-46A9-ABE6-7FDF-8465864BF086}"/>
              </a:ext>
            </a:extLst>
          </p:cNvPr>
          <p:cNvSpPr/>
          <p:nvPr/>
        </p:nvSpPr>
        <p:spPr>
          <a:xfrm>
            <a:off x="-8646" y="934514"/>
            <a:ext cx="12191695" cy="6639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7855BD6-8D89-4914-516E-55E3CDB1FFD8}"/>
              </a:ext>
            </a:extLst>
          </p:cNvPr>
          <p:cNvGrpSpPr/>
          <p:nvPr/>
        </p:nvGrpSpPr>
        <p:grpSpPr>
          <a:xfrm>
            <a:off x="2869584" y="886490"/>
            <a:ext cx="2263140" cy="534918"/>
            <a:chOff x="3115465" y="1183291"/>
            <a:chExt cx="2263140" cy="4788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0C592E-890E-7CFB-3A70-2D423B4EF705}"/>
                </a:ext>
              </a:extLst>
            </p:cNvPr>
            <p:cNvSpPr txBox="1"/>
            <p:nvPr/>
          </p:nvSpPr>
          <p:spPr>
            <a:xfrm>
              <a:off x="3115465" y="1183291"/>
              <a:ext cx="2263140" cy="363667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3B1C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827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2DB50C-2932-F399-601E-86A55F752D6A}"/>
                </a:ext>
              </a:extLst>
            </p:cNvPr>
            <p:cNvSpPr txBox="1"/>
            <p:nvPr/>
          </p:nvSpPr>
          <p:spPr>
            <a:xfrm>
              <a:off x="3115465" y="1477533"/>
              <a:ext cx="2263140" cy="184589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294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Nurse Leaders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ED42454-0E25-2E55-1B00-6321B1A08DE1}"/>
              </a:ext>
            </a:extLst>
          </p:cNvPr>
          <p:cNvGrpSpPr/>
          <p:nvPr/>
        </p:nvGrpSpPr>
        <p:grpSpPr>
          <a:xfrm>
            <a:off x="6162730" y="886490"/>
            <a:ext cx="2280056" cy="531426"/>
            <a:chOff x="6408611" y="1183291"/>
            <a:chExt cx="2280056" cy="4757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E769D3-A084-FB9B-8F5C-AECFD92CF662}"/>
                </a:ext>
              </a:extLst>
            </p:cNvPr>
            <p:cNvSpPr txBox="1"/>
            <p:nvPr/>
          </p:nvSpPr>
          <p:spPr>
            <a:xfrm>
              <a:off x="6408611" y="1183291"/>
              <a:ext cx="2263140" cy="363667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3B1C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374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9BBC8C-4030-9869-3FA4-6EDB1160715A}"/>
                </a:ext>
              </a:extLst>
            </p:cNvPr>
            <p:cNvSpPr txBox="1"/>
            <p:nvPr/>
          </p:nvSpPr>
          <p:spPr>
            <a:xfrm>
              <a:off x="6425527" y="1474407"/>
              <a:ext cx="2263140" cy="184589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294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Hospitals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67FBCA3-D7C7-69CB-D175-017DC0B9C9DD}"/>
              </a:ext>
            </a:extLst>
          </p:cNvPr>
          <p:cNvGrpSpPr/>
          <p:nvPr/>
        </p:nvGrpSpPr>
        <p:grpSpPr>
          <a:xfrm>
            <a:off x="7931160" y="886490"/>
            <a:ext cx="2281407" cy="541879"/>
            <a:chOff x="8158885" y="1201817"/>
            <a:chExt cx="2281407" cy="4850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7B07CC-2C50-B6C6-7BF1-11BEE986A96F}"/>
                </a:ext>
              </a:extLst>
            </p:cNvPr>
            <p:cNvSpPr txBox="1"/>
            <p:nvPr/>
          </p:nvSpPr>
          <p:spPr>
            <a:xfrm>
              <a:off x="8158885" y="1201817"/>
              <a:ext cx="2263140" cy="363667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3B1C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245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2E30C5-8B68-DB09-45FF-A16119E47B70}"/>
                </a:ext>
              </a:extLst>
            </p:cNvPr>
            <p:cNvSpPr txBox="1"/>
            <p:nvPr/>
          </p:nvSpPr>
          <p:spPr>
            <a:xfrm>
              <a:off x="8177152" y="1502290"/>
              <a:ext cx="2263140" cy="184589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294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Health Systems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79FE54E-FC1E-793C-E301-AC8801D452B1}"/>
              </a:ext>
            </a:extLst>
          </p:cNvPr>
          <p:cNvGrpSpPr/>
          <p:nvPr/>
        </p:nvGrpSpPr>
        <p:grpSpPr>
          <a:xfrm>
            <a:off x="9699589" y="886490"/>
            <a:ext cx="2263140" cy="541775"/>
            <a:chOff x="9945470" y="1182434"/>
            <a:chExt cx="2263140" cy="48496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FE42FE-2B33-DE8F-3465-61F725931E8F}"/>
                </a:ext>
              </a:extLst>
            </p:cNvPr>
            <p:cNvSpPr txBox="1"/>
            <p:nvPr/>
          </p:nvSpPr>
          <p:spPr>
            <a:xfrm>
              <a:off x="9945470" y="1182434"/>
              <a:ext cx="2263140" cy="363667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3B1C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79%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90B837-8F90-5677-4358-843A1AE0F7D5}"/>
                </a:ext>
              </a:extLst>
            </p:cNvPr>
            <p:cNvSpPr txBox="1"/>
            <p:nvPr/>
          </p:nvSpPr>
          <p:spPr>
            <a:xfrm>
              <a:off x="9945470" y="1482814"/>
              <a:ext cx="2263140" cy="184589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294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Magnet-Designated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6E6E131A-530A-6AA8-04CA-AC1195CEE1D6}"/>
              </a:ext>
            </a:extLst>
          </p:cNvPr>
          <p:cNvSpPr txBox="1"/>
          <p:nvPr/>
        </p:nvSpPr>
        <p:spPr>
          <a:xfrm>
            <a:off x="9017635" y="513471"/>
            <a:ext cx="2263140" cy="45243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in 3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expect an increase 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EB139DE-21C0-A4BD-04DC-169187B90396}"/>
              </a:ext>
            </a:extLst>
          </p:cNvPr>
          <p:cNvSpPr txBox="1"/>
          <p:nvPr/>
        </p:nvSpPr>
        <p:spPr>
          <a:xfrm>
            <a:off x="123089" y="1001403"/>
            <a:ext cx="3249838" cy="3447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Respondents (June 2026):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7D338E7-FF20-AE14-709B-A59B6441F2F6}"/>
              </a:ext>
            </a:extLst>
          </p:cNvPr>
          <p:cNvSpPr txBox="1"/>
          <p:nvPr/>
        </p:nvSpPr>
        <p:spPr>
          <a:xfrm>
            <a:off x="4442869" y="999402"/>
            <a:ext cx="2263141" cy="344710"/>
          </a:xfrm>
          <a:prstGeom prst="rect">
            <a:avLst/>
          </a:prstGeom>
          <a:noFill/>
        </p:spPr>
        <p:txBody>
          <a:bodyPr wrap="square" lIns="45720" tIns="18288" rIns="45720" bIns="18288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representing</a:t>
            </a:r>
            <a:endParaRPr kumimoji="0" sz="20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18FD07B8-F053-ECEF-70FB-7AE49C990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479378"/>
              </p:ext>
            </p:extLst>
          </p:nvPr>
        </p:nvGraphicFramePr>
        <p:xfrm>
          <a:off x="1769776" y="4678535"/>
          <a:ext cx="10021905" cy="1275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0833">
                  <a:extLst>
                    <a:ext uri="{9D8B030D-6E8A-4147-A177-3AD203B41FA5}">
                      <a16:colId xmlns:a16="http://schemas.microsoft.com/office/drawing/2014/main" val="2605213365"/>
                    </a:ext>
                  </a:extLst>
                </a:gridCol>
                <a:gridCol w="4880171">
                  <a:extLst>
                    <a:ext uri="{9D8B030D-6E8A-4147-A177-3AD203B41FA5}">
                      <a16:colId xmlns:a16="http://schemas.microsoft.com/office/drawing/2014/main" val="3451238098"/>
                    </a:ext>
                  </a:extLst>
                </a:gridCol>
                <a:gridCol w="3111637">
                  <a:extLst>
                    <a:ext uri="{9D8B030D-6E8A-4147-A177-3AD203B41FA5}">
                      <a16:colId xmlns:a16="http://schemas.microsoft.com/office/drawing/2014/main" val="1651322631"/>
                    </a:ext>
                  </a:extLst>
                </a:gridCol>
                <a:gridCol w="1569264">
                  <a:extLst>
                    <a:ext uri="{9D8B030D-6E8A-4147-A177-3AD203B41FA5}">
                      <a16:colId xmlns:a16="http://schemas.microsoft.com/office/drawing/2014/main" val="3609863425"/>
                    </a:ext>
                  </a:extLst>
                </a:gridCol>
              </a:tblGrid>
              <a:tr h="127585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5496362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5C400BE-2D63-3E17-FDD7-7197FD1D7227}"/>
              </a:ext>
            </a:extLst>
          </p:cNvPr>
          <p:cNvSpPr/>
          <p:nvPr/>
        </p:nvSpPr>
        <p:spPr>
          <a:xfrm>
            <a:off x="-20086" y="1546138"/>
            <a:ext cx="3130211" cy="2773712"/>
          </a:xfrm>
          <a:prstGeom prst="rect">
            <a:avLst/>
          </a:prstGeom>
          <a:solidFill>
            <a:srgbClr val="D6EEF2"/>
          </a:solidFill>
          <a:ln w="9525"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AF21BB-4A08-EB38-539B-4206EFD4AE55}"/>
              </a:ext>
            </a:extLst>
          </p:cNvPr>
          <p:cNvSpPr/>
          <p:nvPr/>
        </p:nvSpPr>
        <p:spPr>
          <a:xfrm>
            <a:off x="-15607" y="1502463"/>
            <a:ext cx="3123342" cy="401130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5A24B0-50C5-5C86-B88E-78237FFF95EB}"/>
              </a:ext>
            </a:extLst>
          </p:cNvPr>
          <p:cNvSpPr txBox="1"/>
          <p:nvPr/>
        </p:nvSpPr>
        <p:spPr>
          <a:xfrm>
            <a:off x="8572" y="1517627"/>
            <a:ext cx="3034820" cy="406265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PERCEIVED BARRIERS TO LPN/LVN INTEGRATION ACROSS CARE SETTINGS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107C69-6003-7676-977B-4656BE1F82C4}"/>
              </a:ext>
            </a:extLst>
          </p:cNvPr>
          <p:cNvSpPr/>
          <p:nvPr/>
        </p:nvSpPr>
        <p:spPr>
          <a:xfrm>
            <a:off x="3096174" y="1546138"/>
            <a:ext cx="3082888" cy="2772499"/>
          </a:xfrm>
          <a:prstGeom prst="rect">
            <a:avLst/>
          </a:prstGeom>
          <a:solidFill>
            <a:srgbClr val="D6EEF2"/>
          </a:solidFill>
          <a:ln w="9525"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0A68FA9-BCC3-5274-25FE-A1EBF91FC8E1}"/>
              </a:ext>
            </a:extLst>
          </p:cNvPr>
          <p:cNvSpPr/>
          <p:nvPr/>
        </p:nvSpPr>
        <p:spPr>
          <a:xfrm>
            <a:off x="3092230" y="1504872"/>
            <a:ext cx="3076421" cy="406734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2A8C85-E05A-462B-BA9C-BB7D61866858}"/>
              </a:ext>
            </a:extLst>
          </p:cNvPr>
          <p:cNvSpPr txBox="1"/>
          <p:nvPr/>
        </p:nvSpPr>
        <p:spPr>
          <a:xfrm>
            <a:off x="3130174" y="1517628"/>
            <a:ext cx="2981431" cy="406265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 5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BARRIERS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alibri"/>
              </a:rPr>
              <a:t>TO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LPN/LVN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INTEGRATION ACROSS CARE SETTINGS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9DE35460-89E0-A3B2-B53D-2733229ED5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452" t="11654" r="71100" b="33948"/>
          <a:stretch>
            <a:fillRect/>
          </a:stretch>
        </p:blipFill>
        <p:spPr>
          <a:xfrm>
            <a:off x="4328940" y="4740129"/>
            <a:ext cx="691891" cy="1129581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31856905-5528-DFA7-065A-7EB39AE83D98}"/>
              </a:ext>
            </a:extLst>
          </p:cNvPr>
          <p:cNvSpPr txBox="1"/>
          <p:nvPr/>
        </p:nvSpPr>
        <p:spPr>
          <a:xfrm>
            <a:off x="5047373" y="4693527"/>
            <a:ext cx="1218157" cy="26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100" b="1" dirty="0"/>
              <a:t>Region 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12FF07-E2F1-D42D-7920-6BF885B83D0B}"/>
              </a:ext>
            </a:extLst>
          </p:cNvPr>
          <p:cNvSpPr txBox="1"/>
          <p:nvPr/>
        </p:nvSpPr>
        <p:spPr>
          <a:xfrm>
            <a:off x="5056492" y="4877862"/>
            <a:ext cx="1732436" cy="1080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200" dirty="0"/>
              <a:t>63% reported </a:t>
            </a:r>
            <a:r>
              <a:rPr lang="en-US" sz="1200" b="1" dirty="0"/>
              <a:t>collective</a:t>
            </a:r>
            <a:r>
              <a:rPr lang="en-US" sz="1200" dirty="0"/>
              <a:t> </a:t>
            </a:r>
            <a:r>
              <a:rPr lang="en-US" sz="1200" b="1" dirty="0"/>
              <a:t>bargaining </a:t>
            </a:r>
            <a:r>
              <a:rPr lang="en-US" sz="1200" dirty="0"/>
              <a:t>influences LPN/ LVN deployment – about twice the overall average.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CC0056A-5048-F721-7E28-BB757EF8F78E}"/>
              </a:ext>
            </a:extLst>
          </p:cNvPr>
          <p:cNvSpPr txBox="1"/>
          <p:nvPr/>
        </p:nvSpPr>
        <p:spPr>
          <a:xfrm>
            <a:off x="2244464" y="5006941"/>
            <a:ext cx="2207840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600" b="1" dirty="0"/>
              <a:t>Most influential regional factors </a:t>
            </a:r>
            <a:r>
              <a:rPr lang="en-US" sz="1600" dirty="0"/>
              <a:t>to LPN/LVN integration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984C234-47EC-C549-0033-F6A7AE44E006}"/>
              </a:ext>
            </a:extLst>
          </p:cNvPr>
          <p:cNvSpPr txBox="1"/>
          <p:nvPr/>
        </p:nvSpPr>
        <p:spPr>
          <a:xfrm>
            <a:off x="1900693" y="4700611"/>
            <a:ext cx="2947593" cy="345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600" b="1" dirty="0"/>
              <a:t>REGIONAL VARIATIONS: 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6FF1BBF3-6BE7-4DB0-8C8E-6611377259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681" t="15715" r="13168" b="61688"/>
          <a:stretch>
            <a:fillRect/>
          </a:stretch>
        </p:blipFill>
        <p:spPr>
          <a:xfrm rot="759580">
            <a:off x="7525405" y="4948355"/>
            <a:ext cx="923982" cy="830196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AFD98530-492C-DD94-32F1-9F6AB145C4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548" t="11975" r="54418" b="28603"/>
          <a:stretch>
            <a:fillRect/>
          </a:stretch>
        </p:blipFill>
        <p:spPr>
          <a:xfrm>
            <a:off x="6721309" y="4718028"/>
            <a:ext cx="769965" cy="1151682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F80AF4D7-D368-0C54-E575-F9CDB3C654EF}"/>
              </a:ext>
            </a:extLst>
          </p:cNvPr>
          <p:cNvSpPr txBox="1"/>
          <p:nvPr/>
        </p:nvSpPr>
        <p:spPr>
          <a:xfrm>
            <a:off x="7132608" y="4758255"/>
            <a:ext cx="1520578" cy="26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100" b="1" dirty="0"/>
              <a:t>Regions 3 &amp; 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67D2ACC-C308-AD29-D425-7D5D657EFDF1}"/>
              </a:ext>
            </a:extLst>
          </p:cNvPr>
          <p:cNvSpPr txBox="1"/>
          <p:nvPr/>
        </p:nvSpPr>
        <p:spPr>
          <a:xfrm>
            <a:off x="10596042" y="4931042"/>
            <a:ext cx="1491063" cy="88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200" dirty="0"/>
              <a:t>Highest agreement that </a:t>
            </a:r>
            <a:r>
              <a:rPr lang="en-US" sz="1200" b="1" dirty="0"/>
              <a:t>state policy drives LPN/LVN integration.</a:t>
            </a:r>
            <a:endParaRPr lang="en-US" sz="1200" dirty="0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239D1BF-D96B-AC1B-4A42-F48F61750EED}"/>
              </a:ext>
            </a:extLst>
          </p:cNvPr>
          <p:cNvGrpSpPr/>
          <p:nvPr/>
        </p:nvGrpSpPr>
        <p:grpSpPr>
          <a:xfrm>
            <a:off x="9290912" y="4683575"/>
            <a:ext cx="1421665" cy="1186135"/>
            <a:chOff x="6534807" y="2498834"/>
            <a:chExt cx="2230821" cy="1887469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71F23421-9F84-EFC0-230F-F26BE4443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2069" t="16338" r="22996" b="46883"/>
            <a:stretch>
              <a:fillRect/>
            </a:stretch>
          </p:blipFill>
          <p:spPr>
            <a:xfrm>
              <a:off x="6944710" y="2498834"/>
              <a:ext cx="1820918" cy="1860332"/>
            </a:xfrm>
            <a:prstGeom prst="rect">
              <a:avLst/>
            </a:prstGeom>
          </p:spPr>
        </p:pic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DCBF720-7793-1B01-68E0-4A060F2A44AB}"/>
                </a:ext>
              </a:extLst>
            </p:cNvPr>
            <p:cNvSpPr/>
            <p:nvPr/>
          </p:nvSpPr>
          <p:spPr>
            <a:xfrm>
              <a:off x="6534807" y="3707664"/>
              <a:ext cx="701565" cy="6786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D625CD72-C331-7FFC-7945-E532A45D8579}"/>
              </a:ext>
            </a:extLst>
          </p:cNvPr>
          <p:cNvSpPr txBox="1"/>
          <p:nvPr/>
        </p:nvSpPr>
        <p:spPr>
          <a:xfrm>
            <a:off x="10596041" y="4719670"/>
            <a:ext cx="1054871" cy="266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100" b="1" dirty="0"/>
              <a:t>Region 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CB3ECBA-45D8-2DAA-D72A-5A42AA0BC2B1}"/>
              </a:ext>
            </a:extLst>
          </p:cNvPr>
          <p:cNvSpPr txBox="1"/>
          <p:nvPr/>
        </p:nvSpPr>
        <p:spPr>
          <a:xfrm>
            <a:off x="8346165" y="4792333"/>
            <a:ext cx="1327910" cy="1080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</a:pPr>
            <a:r>
              <a:rPr lang="en-US" sz="1200" b="1" dirty="0"/>
              <a:t>Highest concentration of barriers:</a:t>
            </a:r>
            <a:r>
              <a:rPr lang="en-US" sz="1200" dirty="0"/>
              <a:t> role clarity  and scope of practice.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7FA1DCA-1551-3EA3-ED0E-94EADEB38E68}"/>
              </a:ext>
            </a:extLst>
          </p:cNvPr>
          <p:cNvSpPr txBox="1"/>
          <p:nvPr/>
        </p:nvSpPr>
        <p:spPr>
          <a:xfrm>
            <a:off x="541684" y="4772981"/>
            <a:ext cx="1568581" cy="282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8000"/>
              </a:lnSpc>
              <a:spcBef>
                <a:spcPts val="300"/>
              </a:spcBef>
              <a:spcAft>
                <a:spcPts val="900"/>
              </a:spcAft>
              <a:buClr>
                <a:schemeClr val="tx2"/>
              </a:buClr>
              <a:buSzPct val="100000"/>
              <a:defRPr b="1"/>
            </a:lvl1pPr>
          </a:lstStyle>
          <a:p>
            <a:pPr algn="l"/>
            <a:r>
              <a:rPr sz="1200" dirty="0"/>
              <a:t>WHERE THEY WORK</a:t>
            </a:r>
          </a:p>
        </p:txBody>
      </p:sp>
      <p:sp>
        <p:nvSpPr>
          <p:cNvPr id="138" name="Arrow: Up 137">
            <a:extLst>
              <a:ext uri="{FF2B5EF4-FFF2-40B4-BE49-F238E27FC236}">
                <a16:creationId xmlns:a16="http://schemas.microsoft.com/office/drawing/2014/main" id="{E4425E44-EA83-F730-F1D1-813EDFBF8976}"/>
              </a:ext>
            </a:extLst>
          </p:cNvPr>
          <p:cNvSpPr/>
          <p:nvPr/>
        </p:nvSpPr>
        <p:spPr>
          <a:xfrm>
            <a:off x="297337" y="4935673"/>
            <a:ext cx="123676" cy="724150"/>
          </a:xfrm>
          <a:prstGeom prst="upArrow">
            <a:avLst/>
          </a:prstGeom>
          <a:solidFill>
            <a:srgbClr val="00294C"/>
          </a:solidFill>
          <a:ln>
            <a:solidFill>
              <a:srgbClr val="00294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6944BA5-B556-E704-9854-36B219729B47}"/>
              </a:ext>
            </a:extLst>
          </p:cNvPr>
          <p:cNvSpPr txBox="1"/>
          <p:nvPr/>
        </p:nvSpPr>
        <p:spPr>
          <a:xfrm>
            <a:off x="123089" y="4737708"/>
            <a:ext cx="11029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Most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BA486C-C816-DAB3-FF51-0D8817ED77CC}"/>
              </a:ext>
            </a:extLst>
          </p:cNvPr>
          <p:cNvSpPr txBox="1"/>
          <p:nvPr/>
        </p:nvSpPr>
        <p:spPr>
          <a:xfrm>
            <a:off x="111807" y="5640494"/>
            <a:ext cx="873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Least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B0EE875-9B85-7BA1-9798-1DAEB9C8544F}"/>
              </a:ext>
            </a:extLst>
          </p:cNvPr>
          <p:cNvSpPr txBox="1"/>
          <p:nvPr/>
        </p:nvSpPr>
        <p:spPr>
          <a:xfrm rot="16200000">
            <a:off x="-299383" y="5089129"/>
            <a:ext cx="962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% utilization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D6B7451-D529-8BF0-354C-63C845989DB6}"/>
              </a:ext>
            </a:extLst>
          </p:cNvPr>
          <p:cNvSpPr txBox="1"/>
          <p:nvPr/>
        </p:nvSpPr>
        <p:spPr>
          <a:xfrm>
            <a:off x="561399" y="5012614"/>
            <a:ext cx="1728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Acute Care </a:t>
            </a:r>
          </a:p>
          <a:p>
            <a:r>
              <a:rPr lang="en-US" sz="1100" dirty="0"/>
              <a:t>Ambulatory </a:t>
            </a:r>
          </a:p>
          <a:p>
            <a:r>
              <a:rPr lang="en-US" sz="1100" dirty="0"/>
              <a:t>Emergency Department </a:t>
            </a:r>
          </a:p>
          <a:p>
            <a:r>
              <a:rPr lang="en-US" sz="1100" dirty="0"/>
              <a:t>Post-Acute Care 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329838D-ADE7-40B8-53DC-985FAE60874D}"/>
              </a:ext>
            </a:extLst>
          </p:cNvPr>
          <p:cNvGrpSpPr/>
          <p:nvPr/>
        </p:nvGrpSpPr>
        <p:grpSpPr>
          <a:xfrm>
            <a:off x="-113535" y="1793183"/>
            <a:ext cx="3312471" cy="2450791"/>
            <a:chOff x="-41564" y="1990284"/>
            <a:chExt cx="3314433" cy="2450791"/>
          </a:xfrm>
        </p:grpSpPr>
        <p:graphicFrame>
          <p:nvGraphicFramePr>
            <p:cNvPr id="144" name="Chart 143">
              <a:extLst>
                <a:ext uri="{FF2B5EF4-FFF2-40B4-BE49-F238E27FC236}">
                  <a16:creationId xmlns:a16="http://schemas.microsoft.com/office/drawing/2014/main" id="{0C3ED9BA-4548-62AA-9078-04598BDD5C4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29473120"/>
                </p:ext>
              </p:extLst>
            </p:nvPr>
          </p:nvGraphicFramePr>
          <p:xfrm>
            <a:off x="-41564" y="1990284"/>
            <a:ext cx="3314433" cy="20743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8B09B3BB-8DEC-0C69-B4E7-A657D4A6FB4C}"/>
                </a:ext>
              </a:extLst>
            </p:cNvPr>
            <p:cNvSpPr txBox="1"/>
            <p:nvPr/>
          </p:nvSpPr>
          <p:spPr>
            <a:xfrm>
              <a:off x="124544" y="3933244"/>
              <a:ext cx="91839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Magnet- </a:t>
              </a:r>
            </a:p>
            <a:p>
              <a:pPr algn="ctr"/>
              <a:r>
                <a:rPr lang="en-US" sz="900" dirty="0"/>
                <a:t>related considerations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B525224-D2CD-5EF3-F75C-8989EDA84E6F}"/>
                </a:ext>
              </a:extLst>
            </p:cNvPr>
            <p:cNvSpPr txBox="1"/>
            <p:nvPr/>
          </p:nvSpPr>
          <p:spPr>
            <a:xfrm>
              <a:off x="945165" y="3925014"/>
              <a:ext cx="71664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Nursing leadership preference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03C0F909-6676-2994-3248-E4A6A17E97A3}"/>
                </a:ext>
              </a:extLst>
            </p:cNvPr>
            <p:cNvSpPr txBox="1"/>
            <p:nvPr/>
          </p:nvSpPr>
          <p:spPr>
            <a:xfrm>
              <a:off x="1631439" y="3925014"/>
              <a:ext cx="832892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Internal philosophical views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96308CD-2D08-6BE1-9DDC-BCD2A19824B3}"/>
                </a:ext>
              </a:extLst>
            </p:cNvPr>
            <p:cNvSpPr txBox="1"/>
            <p:nvPr/>
          </p:nvSpPr>
          <p:spPr>
            <a:xfrm>
              <a:off x="2390388" y="3923621"/>
              <a:ext cx="73066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/>
                <a:t>Medical</a:t>
              </a:r>
            </a:p>
            <a:p>
              <a:pPr algn="ctr"/>
              <a:r>
                <a:rPr lang="en-US" sz="900" dirty="0"/>
                <a:t>staff concerns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6A737535-CC79-7508-E166-D2F85E4E18A2}"/>
                </a:ext>
              </a:extLst>
            </p:cNvPr>
            <p:cNvCxnSpPr>
              <a:cxnSpLocks/>
            </p:cNvCxnSpPr>
            <p:nvPr/>
          </p:nvCxnSpPr>
          <p:spPr>
            <a:xfrm>
              <a:off x="329622" y="3925014"/>
              <a:ext cx="2662695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9A943C35-E0F5-FB1F-D79F-AEA4D81927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991" y="2169652"/>
              <a:ext cx="0" cy="1755362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120674A-C5F0-E167-091F-91881BE5FE07}"/>
                </a:ext>
              </a:extLst>
            </p:cNvPr>
            <p:cNvSpPr txBox="1"/>
            <p:nvPr/>
          </p:nvSpPr>
          <p:spPr>
            <a:xfrm>
              <a:off x="96158" y="2099403"/>
              <a:ext cx="39015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/>
                <a:t>50%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5D5698EA-F833-1C06-3B3A-AD9839DDA12E}"/>
                </a:ext>
              </a:extLst>
            </p:cNvPr>
            <p:cNvSpPr txBox="1"/>
            <p:nvPr/>
          </p:nvSpPr>
          <p:spPr>
            <a:xfrm>
              <a:off x="96158" y="2944421"/>
              <a:ext cx="39015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/>
                <a:t>25%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03AA932F-B2BA-912D-2D87-5AE84EBE3773}"/>
                </a:ext>
              </a:extLst>
            </p:cNvPr>
            <p:cNvSpPr txBox="1"/>
            <p:nvPr/>
          </p:nvSpPr>
          <p:spPr>
            <a:xfrm>
              <a:off x="123194" y="3804828"/>
              <a:ext cx="390152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/>
                <a:t>0%</a:t>
              </a:r>
            </a:p>
          </p:txBody>
        </p:sp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2408B15C-2E79-5AFF-73D7-4DDD952C6F64}"/>
              </a:ext>
            </a:extLst>
          </p:cNvPr>
          <p:cNvSpPr txBox="1"/>
          <p:nvPr/>
        </p:nvSpPr>
        <p:spPr>
          <a:xfrm>
            <a:off x="3135195" y="2013521"/>
            <a:ext cx="3025250" cy="2268313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228600" marR="0" lvl="0" indent="-228600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Role clarity, delegation, team workflow challenges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(67%)</a:t>
            </a:r>
          </a:p>
          <a:p>
            <a:pPr marL="228600" marR="0" lvl="0" indent="-228600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500" b="1" dirty="0">
                <a:solidFill>
                  <a:srgbClr val="00294C"/>
                </a:solidFill>
                <a:latin typeface="Calibri"/>
              </a:rPr>
              <a:t>Scope of practice limitations </a:t>
            </a:r>
            <a:r>
              <a:rPr lang="en-US" sz="1100" dirty="0">
                <a:solidFill>
                  <a:srgbClr val="00294C"/>
                </a:solidFill>
                <a:latin typeface="Calibri"/>
              </a:rPr>
              <a:t>(65%)</a:t>
            </a:r>
          </a:p>
          <a:p>
            <a:pPr marL="228600" marR="0" lvl="0" indent="-228600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500" b="1" dirty="0">
                <a:solidFill>
                  <a:srgbClr val="00294C"/>
                </a:solidFill>
                <a:latin typeface="Calibri"/>
              </a:rPr>
              <a:t>Training, onboarding, or supervision capacity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(27%)</a:t>
            </a:r>
          </a:p>
          <a:p>
            <a:pPr marL="228600" marR="0" lvl="0" indent="-228600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500" b="1" dirty="0">
                <a:solidFill>
                  <a:srgbClr val="00294C"/>
                </a:solidFill>
                <a:latin typeface="Calibri"/>
              </a:rPr>
              <a:t>Difficulty recruiting or retaining LPNs/LVNs </a:t>
            </a:r>
            <a:r>
              <a:rPr lang="en-US" sz="1100" dirty="0">
                <a:solidFill>
                  <a:srgbClr val="00294C"/>
                </a:solidFill>
                <a:latin typeface="Calibri"/>
              </a:rPr>
              <a:t>(24%)</a:t>
            </a:r>
          </a:p>
          <a:p>
            <a:pPr marL="228600" marR="0" lvl="0" indent="-228600" defTabSz="4572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500" b="1" dirty="0">
                <a:solidFill>
                  <a:srgbClr val="00294C"/>
                </a:solidFill>
                <a:latin typeface="Calibri"/>
              </a:rPr>
              <a:t>Quality or patient safety concerns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(13%)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13B2CE-67A7-AD24-10ED-957211E148FC}"/>
              </a:ext>
            </a:extLst>
          </p:cNvPr>
          <p:cNvCxnSpPr>
            <a:cxnSpLocks/>
          </p:cNvCxnSpPr>
          <p:nvPr/>
        </p:nvCxnSpPr>
        <p:spPr>
          <a:xfrm flipH="1">
            <a:off x="3087152" y="1483973"/>
            <a:ext cx="21870" cy="2845177"/>
          </a:xfrm>
          <a:prstGeom prst="line">
            <a:avLst/>
          </a:prstGeom>
          <a:ln>
            <a:solidFill>
              <a:srgbClr val="43B1C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D0A8B23-DC15-3AE3-EEE4-943249AA4191}"/>
              </a:ext>
            </a:extLst>
          </p:cNvPr>
          <p:cNvSpPr/>
          <p:nvPr/>
        </p:nvSpPr>
        <p:spPr>
          <a:xfrm>
            <a:off x="-8646" y="5913363"/>
            <a:ext cx="12187975" cy="51813"/>
          </a:xfrm>
          <a:prstGeom prst="rect">
            <a:avLst/>
          </a:prstGeom>
          <a:solidFill>
            <a:srgbClr val="43B1C3"/>
          </a:solidFill>
          <a:ln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927BB61-9227-46E7-5E60-644347EDFF20}"/>
              </a:ext>
            </a:extLst>
          </p:cNvPr>
          <p:cNvCxnSpPr>
            <a:cxnSpLocks/>
          </p:cNvCxnSpPr>
          <p:nvPr/>
        </p:nvCxnSpPr>
        <p:spPr>
          <a:xfrm>
            <a:off x="5690708" y="5955551"/>
            <a:ext cx="0" cy="911542"/>
          </a:xfrm>
          <a:prstGeom prst="line">
            <a:avLst/>
          </a:prstGeom>
          <a:ln>
            <a:solidFill>
              <a:srgbClr val="43B1C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20975F22-E6D0-D0DE-8CB9-4A6F4298FE72}"/>
              </a:ext>
            </a:extLst>
          </p:cNvPr>
          <p:cNvSpPr txBox="1"/>
          <p:nvPr/>
        </p:nvSpPr>
        <p:spPr>
          <a:xfrm>
            <a:off x="-10146" y="6037110"/>
            <a:ext cx="19108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D1F003"/>
                </a:solidFill>
              </a:rPr>
              <a:t>LPN/LVN Employment in Ambulatory or Primary Care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EB5B0E1-870B-9112-7219-D567CB37C059}"/>
              </a:ext>
            </a:extLst>
          </p:cNvPr>
          <p:cNvSpPr txBox="1"/>
          <p:nvPr/>
        </p:nvSpPr>
        <p:spPr>
          <a:xfrm>
            <a:off x="5770514" y="6019138"/>
            <a:ext cx="19101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rgbClr val="D1F003"/>
                </a:solidFill>
              </a:defRPr>
            </a:lvl1pPr>
          </a:lstStyle>
          <a:p>
            <a:r>
              <a:rPr lang="en-US" dirty="0"/>
              <a:t>Organizations’ Support for Formal LPN-RN Career Pathways</a:t>
            </a:r>
          </a:p>
        </p:txBody>
      </p:sp>
      <p:graphicFrame>
        <p:nvGraphicFramePr>
          <p:cNvPr id="70" name="Bars_1">
            <a:extLst>
              <a:ext uri="{FF2B5EF4-FFF2-40B4-BE49-F238E27FC236}">
                <a16:creationId xmlns:a16="http://schemas.microsoft.com/office/drawing/2014/main" id="{1E90A946-52FC-A01F-A9C8-969BC9C6DA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233002"/>
              </p:ext>
            </p:extLst>
          </p:nvPr>
        </p:nvGraphicFramePr>
        <p:xfrm>
          <a:off x="1713788" y="5761590"/>
          <a:ext cx="4056726" cy="1197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1" name="Table 80">
            <a:extLst>
              <a:ext uri="{FF2B5EF4-FFF2-40B4-BE49-F238E27FC236}">
                <a16:creationId xmlns:a16="http://schemas.microsoft.com/office/drawing/2014/main" id="{80A49263-65D5-265B-1A12-266BED0F7A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773708"/>
              </p:ext>
            </p:extLst>
          </p:nvPr>
        </p:nvGraphicFramePr>
        <p:xfrm>
          <a:off x="7586420" y="6019138"/>
          <a:ext cx="4575416" cy="807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38048">
                  <a:extLst>
                    <a:ext uri="{9D8B030D-6E8A-4147-A177-3AD203B41FA5}">
                      <a16:colId xmlns:a16="http://schemas.microsoft.com/office/drawing/2014/main" val="4096906882"/>
                    </a:ext>
                  </a:extLst>
                </a:gridCol>
                <a:gridCol w="437368">
                  <a:extLst>
                    <a:ext uri="{9D8B030D-6E8A-4147-A177-3AD203B41FA5}">
                      <a16:colId xmlns:a16="http://schemas.microsoft.com/office/drawing/2014/main" val="2063981045"/>
                    </a:ext>
                  </a:extLst>
                </a:gridCol>
              </a:tblGrid>
              <a:tr h="17915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</a:rPr>
                        <a:t>Yes, with tuition support but no formal academic partnership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4882173"/>
                  </a:ext>
                </a:extLst>
              </a:tr>
              <a:tr h="22859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Yes, dedicated funding and formal bridge partnership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36%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5191020"/>
                  </a:ext>
                </a:extLst>
              </a:tr>
              <a:tr h="19978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</a:rPr>
                        <a:t>No formal pathways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7176702"/>
                  </a:ext>
                </a:extLst>
              </a:tr>
              <a:tr h="196187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</a:rPr>
                        <a:t>Informal support only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589750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508E13FD-2FF4-4A61-2C4E-0E7B609B2508}"/>
              </a:ext>
            </a:extLst>
          </p:cNvPr>
          <p:cNvSpPr/>
          <p:nvPr/>
        </p:nvSpPr>
        <p:spPr>
          <a:xfrm>
            <a:off x="6160445" y="1537455"/>
            <a:ext cx="3058359" cy="2785960"/>
          </a:xfrm>
          <a:prstGeom prst="rect">
            <a:avLst/>
          </a:prstGeom>
          <a:solidFill>
            <a:srgbClr val="D6EEF2"/>
          </a:solidFill>
          <a:ln w="9525"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0BDC9C-BFE8-009C-9D08-9E2CD3D51E8A}"/>
              </a:ext>
            </a:extLst>
          </p:cNvPr>
          <p:cNvSpPr/>
          <p:nvPr/>
        </p:nvSpPr>
        <p:spPr>
          <a:xfrm>
            <a:off x="6160826" y="1496164"/>
            <a:ext cx="3067511" cy="410360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E2747B-EB59-DA05-DC21-5399876A1426}"/>
              </a:ext>
            </a:extLst>
          </p:cNvPr>
          <p:cNvSpPr txBox="1"/>
          <p:nvPr/>
        </p:nvSpPr>
        <p:spPr>
          <a:xfrm>
            <a:off x="6211744" y="1525551"/>
            <a:ext cx="2911501" cy="406265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>
            <a:defPPr>
              <a:defRPr lang="en-US"/>
            </a:defPPr>
            <a:lvl1pPr marR="0" lvl="0" indent="0" algn="ctr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defRPr>
            </a:lvl1pPr>
          </a:lstStyle>
          <a:p>
            <a:r>
              <a:rPr lang="en-US" dirty="0"/>
              <a:t>IMPORTANCE OF LPN/LVN ROLE IN ACUTE CARE DELIVERY MODEL BY ROLE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1372E8-7294-8100-51EB-2BCB6D118C43}"/>
              </a:ext>
            </a:extLst>
          </p:cNvPr>
          <p:cNvSpPr/>
          <p:nvPr/>
        </p:nvSpPr>
        <p:spPr>
          <a:xfrm>
            <a:off x="9219858" y="1539546"/>
            <a:ext cx="2972142" cy="2779091"/>
          </a:xfrm>
          <a:prstGeom prst="rect">
            <a:avLst/>
          </a:prstGeom>
          <a:solidFill>
            <a:srgbClr val="D6EEF2"/>
          </a:solidFill>
          <a:ln w="9525"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F0E464-6DA9-56B8-1C3A-DC289EA89CDE}"/>
              </a:ext>
            </a:extLst>
          </p:cNvPr>
          <p:cNvSpPr/>
          <p:nvPr/>
        </p:nvSpPr>
        <p:spPr>
          <a:xfrm>
            <a:off x="9197805" y="1510476"/>
            <a:ext cx="3006740" cy="401129"/>
          </a:xfrm>
          <a:prstGeom prst="rect">
            <a:avLst/>
          </a:prstGeom>
          <a:solidFill>
            <a:srgbClr val="0029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2AD533-5405-FBB2-3F8A-B516F9DD6F97}"/>
              </a:ext>
            </a:extLst>
          </p:cNvPr>
          <p:cNvSpPr txBox="1"/>
          <p:nvPr/>
        </p:nvSpPr>
        <p:spPr>
          <a:xfrm>
            <a:off x="9728891" y="1515680"/>
            <a:ext cx="2105489" cy="406265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 WAYS MEMBERS WANT AONL TO HELP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356E98-4E2B-C2F6-48F4-A542B6390D6C}"/>
              </a:ext>
            </a:extLst>
          </p:cNvPr>
          <p:cNvSpPr txBox="1"/>
          <p:nvPr/>
        </p:nvSpPr>
        <p:spPr>
          <a:xfrm>
            <a:off x="9223761" y="1870762"/>
            <a:ext cx="2955172" cy="683264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86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members want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AONL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b="1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 action</a:t>
            </a:r>
            <a:endParaRPr kumimoji="0" b="1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A2F5E9B-C302-E7B6-335A-4D50B32E3463}"/>
              </a:ext>
            </a:extLst>
          </p:cNvPr>
          <p:cNvGrpSpPr/>
          <p:nvPr/>
        </p:nvGrpSpPr>
        <p:grpSpPr>
          <a:xfrm>
            <a:off x="6226819" y="1928517"/>
            <a:ext cx="3006191" cy="2345353"/>
            <a:chOff x="-51508" y="4129474"/>
            <a:chExt cx="6147509" cy="2878398"/>
          </a:xfrm>
        </p:grpSpPr>
        <p:graphicFrame>
          <p:nvGraphicFramePr>
            <p:cNvPr id="30" name="Bars_stacked_100_1">
              <a:extLst>
                <a:ext uri="{FF2B5EF4-FFF2-40B4-BE49-F238E27FC236}">
                  <a16:creationId xmlns:a16="http://schemas.microsoft.com/office/drawing/2014/main" id="{2C8C40D0-BC2D-8337-9568-644CF4CF085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03393091"/>
                </p:ext>
              </p:extLst>
            </p:nvPr>
          </p:nvGraphicFramePr>
          <p:xfrm>
            <a:off x="-51508" y="4210049"/>
            <a:ext cx="6131691" cy="27978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46CB680-22B9-4A18-0679-EE24E4356939}"/>
                </a:ext>
              </a:extLst>
            </p:cNvPr>
            <p:cNvSpPr/>
            <p:nvPr/>
          </p:nvSpPr>
          <p:spPr>
            <a:xfrm>
              <a:off x="67975" y="4129474"/>
              <a:ext cx="6028026" cy="2600890"/>
            </a:xfrm>
            <a:prstGeom prst="roundRect">
              <a:avLst>
                <a:gd name="adj" fmla="val 7852"/>
              </a:avLst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6F318F-5230-91F3-2848-1263B0A5DF0C}"/>
              </a:ext>
            </a:extLst>
          </p:cNvPr>
          <p:cNvGrpSpPr/>
          <p:nvPr/>
        </p:nvGrpSpPr>
        <p:grpSpPr>
          <a:xfrm>
            <a:off x="6335952" y="1966166"/>
            <a:ext cx="678742" cy="230832"/>
            <a:chOff x="6204065" y="2071058"/>
            <a:chExt cx="648619" cy="230832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93D8866-A1F4-0612-EA06-99320BBE4BD1}"/>
                </a:ext>
              </a:extLst>
            </p:cNvPr>
            <p:cNvSpPr/>
            <p:nvPr/>
          </p:nvSpPr>
          <p:spPr>
            <a:xfrm>
              <a:off x="6204065" y="2142959"/>
              <a:ext cx="77994" cy="87148"/>
            </a:xfrm>
            <a:prstGeom prst="rect">
              <a:avLst/>
            </a:prstGeom>
            <a:solidFill>
              <a:srgbClr val="30475B"/>
            </a:solidFill>
            <a:ln>
              <a:solidFill>
                <a:srgbClr val="30475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0F9362F-8BD7-4B19-EE12-0BF60D1B79B2}"/>
                </a:ext>
              </a:extLst>
            </p:cNvPr>
            <p:cNvSpPr txBox="1"/>
            <p:nvPr/>
          </p:nvSpPr>
          <p:spPr>
            <a:xfrm>
              <a:off x="6230304" y="2071058"/>
              <a:ext cx="6223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Disagree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14EA98-2B51-6BD2-2B0F-B1BCAE66F2B3}"/>
              </a:ext>
            </a:extLst>
          </p:cNvPr>
          <p:cNvGrpSpPr/>
          <p:nvPr/>
        </p:nvGrpSpPr>
        <p:grpSpPr>
          <a:xfrm>
            <a:off x="6996957" y="1966166"/>
            <a:ext cx="1626173" cy="230832"/>
            <a:chOff x="7276338" y="2071058"/>
            <a:chExt cx="1554002" cy="230832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41F57A0-3266-D3C8-46CF-075873570221}"/>
                </a:ext>
              </a:extLst>
            </p:cNvPr>
            <p:cNvSpPr/>
            <p:nvPr/>
          </p:nvSpPr>
          <p:spPr>
            <a:xfrm>
              <a:off x="7276338" y="2142959"/>
              <a:ext cx="77994" cy="87148"/>
            </a:xfrm>
            <a:prstGeom prst="rect">
              <a:avLst/>
            </a:prstGeom>
            <a:solidFill>
              <a:srgbClr val="D9D9D9"/>
            </a:solidFill>
            <a:ln>
              <a:solidFill>
                <a:srgbClr val="D9D9D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8F754A-A03B-991A-ABE3-B21F31AF78E6}"/>
                </a:ext>
              </a:extLst>
            </p:cNvPr>
            <p:cNvSpPr txBox="1"/>
            <p:nvPr/>
          </p:nvSpPr>
          <p:spPr>
            <a:xfrm>
              <a:off x="7302576" y="2071058"/>
              <a:ext cx="152776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Neither Agree nor Disagree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194BE69-2F09-94C8-22B2-EEFC28204145}"/>
              </a:ext>
            </a:extLst>
          </p:cNvPr>
          <p:cNvGrpSpPr/>
          <p:nvPr/>
        </p:nvGrpSpPr>
        <p:grpSpPr>
          <a:xfrm>
            <a:off x="8678459" y="1966166"/>
            <a:ext cx="678742" cy="230832"/>
            <a:chOff x="6204065" y="2071058"/>
            <a:chExt cx="648619" cy="23083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D432E22-2AAC-3A25-1EB8-9D439C108140}"/>
                </a:ext>
              </a:extLst>
            </p:cNvPr>
            <p:cNvSpPr/>
            <p:nvPr/>
          </p:nvSpPr>
          <p:spPr>
            <a:xfrm>
              <a:off x="6204065" y="2142959"/>
              <a:ext cx="77994" cy="87148"/>
            </a:xfrm>
            <a:prstGeom prst="rect">
              <a:avLst/>
            </a:prstGeom>
            <a:solidFill>
              <a:srgbClr val="AAC0D2"/>
            </a:solidFill>
            <a:ln>
              <a:solidFill>
                <a:srgbClr val="AAC0D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5D88C75-51DC-1B85-A4D3-2EFA7DF1F985}"/>
                </a:ext>
              </a:extLst>
            </p:cNvPr>
            <p:cNvSpPr txBox="1"/>
            <p:nvPr/>
          </p:nvSpPr>
          <p:spPr>
            <a:xfrm>
              <a:off x="6230304" y="2071058"/>
              <a:ext cx="6223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Agree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BDA38AC0-BC2F-D0EA-5BD8-2B1767B7B17F}"/>
              </a:ext>
            </a:extLst>
          </p:cNvPr>
          <p:cNvSpPr txBox="1"/>
          <p:nvPr/>
        </p:nvSpPr>
        <p:spPr>
          <a:xfrm>
            <a:off x="9418521" y="2579998"/>
            <a:ext cx="2614636" cy="498598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 3 ways members want AONL’s support: 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3E56290-637C-E687-1592-DF0AD10170D4}"/>
              </a:ext>
            </a:extLst>
          </p:cNvPr>
          <p:cNvSpPr txBox="1"/>
          <p:nvPr/>
        </p:nvSpPr>
        <p:spPr>
          <a:xfrm>
            <a:off x="9283935" y="3082054"/>
            <a:ext cx="2855213" cy="1237262"/>
          </a:xfrm>
          <a:prstGeom prst="rect">
            <a:avLst/>
          </a:prstGeom>
          <a:noFill/>
        </p:spPr>
        <p:txBody>
          <a:bodyPr wrap="square" lIns="45720" tIns="18288" rIns="45720" bIns="18288" anchor="ctr">
            <a:spAutoFit/>
          </a:bodyPr>
          <a:lstStyle/>
          <a:p>
            <a:pPr marL="227013" marR="0" lvl="0" indent="-227013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Best practice guidance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(67%)</a:t>
            </a:r>
          </a:p>
          <a:p>
            <a:pPr marL="227013" marR="0" lvl="0" indent="-227013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Engage Magnet Commission on evolving care models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294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(28%)</a:t>
            </a:r>
          </a:p>
          <a:p>
            <a:pPr marL="227013" marR="0" lvl="0" indent="-227013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300" b="1" dirty="0">
                <a:solidFill>
                  <a:srgbClr val="00294C"/>
                </a:solidFill>
                <a:latin typeface="Calibri"/>
              </a:rPr>
              <a:t>Thought leadership – being the trusted expert for nursing leadership </a:t>
            </a:r>
            <a:r>
              <a:rPr lang="en-US" sz="1100" dirty="0">
                <a:solidFill>
                  <a:srgbClr val="00294C"/>
                </a:solidFill>
                <a:latin typeface="Calibri"/>
              </a:rPr>
              <a:t>(28%)</a:t>
            </a:r>
            <a:endParaRPr kumimoji="0" sz="1300" i="0" u="none" strike="noStrike" kern="1200" cap="none" spc="0" normalizeH="0" baseline="0" noProof="0" dirty="0">
              <a:ln>
                <a:noFill/>
              </a:ln>
              <a:solidFill>
                <a:srgbClr val="0029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34BF6FF-BA1E-B443-14DF-C6FEA9406C24}"/>
              </a:ext>
            </a:extLst>
          </p:cNvPr>
          <p:cNvSpPr/>
          <p:nvPr/>
        </p:nvSpPr>
        <p:spPr>
          <a:xfrm>
            <a:off x="-20086" y="1458067"/>
            <a:ext cx="12212086" cy="45719"/>
          </a:xfrm>
          <a:prstGeom prst="rect">
            <a:avLst/>
          </a:prstGeom>
          <a:solidFill>
            <a:srgbClr val="43B1C3"/>
          </a:solidFill>
          <a:ln>
            <a:solidFill>
              <a:srgbClr val="43B1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2BF80BE-8BAC-0B9F-21EB-FC9EF44B0BCC}"/>
              </a:ext>
            </a:extLst>
          </p:cNvPr>
          <p:cNvCxnSpPr>
            <a:cxnSpLocks/>
          </p:cNvCxnSpPr>
          <p:nvPr/>
        </p:nvCxnSpPr>
        <p:spPr>
          <a:xfrm flipH="1">
            <a:off x="6162371" y="1489416"/>
            <a:ext cx="21870" cy="2845177"/>
          </a:xfrm>
          <a:prstGeom prst="line">
            <a:avLst/>
          </a:prstGeom>
          <a:ln>
            <a:solidFill>
              <a:srgbClr val="43B1C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B51EA22-F97A-F0E7-A144-584280C98715}"/>
              </a:ext>
            </a:extLst>
          </p:cNvPr>
          <p:cNvCxnSpPr>
            <a:cxnSpLocks/>
          </p:cNvCxnSpPr>
          <p:nvPr/>
        </p:nvCxnSpPr>
        <p:spPr>
          <a:xfrm flipH="1">
            <a:off x="9213096" y="1486695"/>
            <a:ext cx="21870" cy="2845177"/>
          </a:xfrm>
          <a:prstGeom prst="line">
            <a:avLst/>
          </a:prstGeom>
          <a:ln>
            <a:solidFill>
              <a:srgbClr val="43B1C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35F2334-3DD7-32C3-AEC7-A7E150AC9541}"/>
              </a:ext>
            </a:extLst>
          </p:cNvPr>
          <p:cNvSpPr/>
          <p:nvPr/>
        </p:nvSpPr>
        <p:spPr>
          <a:xfrm>
            <a:off x="1679" y="4318637"/>
            <a:ext cx="12202866" cy="364955"/>
          </a:xfrm>
          <a:prstGeom prst="rect">
            <a:avLst/>
          </a:prstGeom>
          <a:solidFill>
            <a:srgbClr val="43B1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562B683-B487-2EA9-0492-79817D316AEC}"/>
              </a:ext>
            </a:extLst>
          </p:cNvPr>
          <p:cNvGrpSpPr/>
          <p:nvPr/>
        </p:nvGrpSpPr>
        <p:grpSpPr>
          <a:xfrm>
            <a:off x="228565" y="4324952"/>
            <a:ext cx="11485092" cy="349465"/>
            <a:chOff x="384922" y="4307534"/>
            <a:chExt cx="10808142" cy="349465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59844CA2-40B0-198F-4542-2EF182AE64EC}"/>
                </a:ext>
              </a:extLst>
            </p:cNvPr>
            <p:cNvSpPr txBox="1"/>
            <p:nvPr/>
          </p:nvSpPr>
          <p:spPr>
            <a:xfrm>
              <a:off x="4106997" y="4307534"/>
              <a:ext cx="3103916" cy="344710"/>
            </a:xfrm>
            <a:prstGeom prst="rect">
              <a:avLst/>
            </a:prstGeom>
            <a:noFill/>
          </p:spPr>
          <p:txBody>
            <a:bodyPr wrap="square" lIns="45720" tIns="18288" rIns="45720" bIns="18288" anchor="t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Members Voices</a:t>
              </a:r>
              <a:endParaRPr kumimoji="0" sz="20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183C505-48F4-643D-934D-FD640C1B7027}"/>
                </a:ext>
              </a:extLst>
            </p:cNvPr>
            <p:cNvGrpSpPr/>
            <p:nvPr/>
          </p:nvGrpSpPr>
          <p:grpSpPr>
            <a:xfrm>
              <a:off x="384922" y="4346614"/>
              <a:ext cx="4289485" cy="283464"/>
              <a:chOff x="1800225" y="4526653"/>
              <a:chExt cx="4273549" cy="384115"/>
            </a:xfrm>
          </p:grpSpPr>
          <p:sp>
            <p:nvSpPr>
              <p:cNvPr id="115" name="Rounded Rectangle 40">
                <a:extLst>
                  <a:ext uri="{FF2B5EF4-FFF2-40B4-BE49-F238E27FC236}">
                    <a16:creationId xmlns:a16="http://schemas.microsoft.com/office/drawing/2014/main" id="{0AC39489-BA9F-A204-E556-BCEDDB740CA6}"/>
                  </a:ext>
                </a:extLst>
              </p:cNvPr>
              <p:cNvSpPr/>
              <p:nvPr/>
            </p:nvSpPr>
            <p:spPr>
              <a:xfrm>
                <a:off x="1800225" y="4526653"/>
                <a:ext cx="4273549" cy="384115"/>
              </a:xfrm>
              <a:prstGeom prst="roundRect">
                <a:avLst/>
              </a:prstGeom>
              <a:solidFill>
                <a:srgbClr val="00294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9F26FE4A-BFB4-04E3-52C6-7247C8FA9DAC}"/>
                  </a:ext>
                </a:extLst>
              </p:cNvPr>
              <p:cNvSpPr txBox="1"/>
              <p:nvPr/>
            </p:nvSpPr>
            <p:spPr>
              <a:xfrm>
                <a:off x="1876833" y="4572106"/>
                <a:ext cx="4066764" cy="300283"/>
              </a:xfrm>
              <a:prstGeom prst="rect">
                <a:avLst/>
              </a:prstGeom>
              <a:noFill/>
            </p:spPr>
            <p:txBody>
              <a:bodyPr wrap="square" lIns="45720" tIns="18288" rIns="45720" bIns="18288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"</a:t>
                </a:r>
                <a:r>
                  <a:rPr lang="en-US" sz="1200" i="1" dirty="0">
                    <a:solidFill>
                      <a:srgbClr val="FFFFFF"/>
                    </a:solidFill>
                    <a:latin typeface="Calibri"/>
                  </a:rPr>
                  <a:t>They</a:t>
                </a:r>
                <a:r>
                  <a:rPr kumimoji="0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are also nurses. Their voice deserves to be heard."</a:t>
                </a: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26A54CCA-4EFC-C392-4E96-3D44D8B2B254}"/>
                </a:ext>
              </a:extLst>
            </p:cNvPr>
            <p:cNvGrpSpPr/>
            <p:nvPr/>
          </p:nvGrpSpPr>
          <p:grpSpPr>
            <a:xfrm>
              <a:off x="6624535" y="4312289"/>
              <a:ext cx="4568529" cy="344710"/>
              <a:chOff x="6664736" y="4443480"/>
              <a:chExt cx="4453897" cy="467108"/>
            </a:xfrm>
          </p:grpSpPr>
          <p:sp>
            <p:nvSpPr>
              <p:cNvPr id="113" name="Rounded Rectangle 42">
                <a:extLst>
                  <a:ext uri="{FF2B5EF4-FFF2-40B4-BE49-F238E27FC236}">
                    <a16:creationId xmlns:a16="http://schemas.microsoft.com/office/drawing/2014/main" id="{87589372-1FE8-F888-5F5C-04F3D62FBC8D}"/>
                  </a:ext>
                </a:extLst>
              </p:cNvPr>
              <p:cNvSpPr/>
              <p:nvPr/>
            </p:nvSpPr>
            <p:spPr>
              <a:xfrm>
                <a:off x="6664736" y="4491061"/>
                <a:ext cx="4453897" cy="389294"/>
              </a:xfrm>
              <a:prstGeom prst="roundRect">
                <a:avLst/>
              </a:prstGeom>
              <a:solidFill>
                <a:srgbClr val="00294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7DD76AB7-01FE-9836-7A3E-BE77AFD9A643}"/>
                  </a:ext>
                </a:extLst>
              </p:cNvPr>
              <p:cNvSpPr txBox="1"/>
              <p:nvPr/>
            </p:nvSpPr>
            <p:spPr>
              <a:xfrm>
                <a:off x="6724021" y="4443480"/>
                <a:ext cx="4359556" cy="467108"/>
              </a:xfrm>
              <a:prstGeom prst="rect">
                <a:avLst/>
              </a:prstGeom>
              <a:noFill/>
            </p:spPr>
            <p:txBody>
              <a:bodyPr wrap="square" lIns="45720" tIns="18288" rIns="45720" bIns="18288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"We allow LPNs to work at the top of their license</a:t>
                </a: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carefully choosing care areas where they can be utilized to their fullest."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4531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Chartis New">
    <a:dk1>
      <a:srgbClr val="000000"/>
    </a:dk1>
    <a:lt1>
      <a:srgbClr val="FFFFFF"/>
    </a:lt1>
    <a:dk2>
      <a:srgbClr val="00294C"/>
    </a:dk2>
    <a:lt2>
      <a:srgbClr val="FFFFFF"/>
    </a:lt2>
    <a:accent1>
      <a:srgbClr val="43B1C3"/>
    </a:accent1>
    <a:accent2>
      <a:srgbClr val="7F7F7F"/>
    </a:accent2>
    <a:accent3>
      <a:srgbClr val="405F79"/>
    </a:accent3>
    <a:accent4>
      <a:srgbClr val="8094AC"/>
    </a:accent4>
    <a:accent5>
      <a:srgbClr val="ADB9CA"/>
    </a:accent5>
    <a:accent6>
      <a:srgbClr val="A1D8E1"/>
    </a:accent6>
    <a:hlink>
      <a:srgbClr val="00294C"/>
    </a:hlink>
    <a:folHlink>
      <a:srgbClr val="7F7F7F"/>
    </a:folHlink>
  </a:clrScheme>
  <a:fontScheme name="Chartis 2024">
    <a:majorFont>
      <a:latin typeface="Times New Roman"/>
      <a:ea typeface=""/>
      <a:cs typeface=""/>
    </a:majorFont>
    <a:minorFont>
      <a:latin typeface="Segoe UI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6931dfae-dd0d-48d0-b5d2-e5078029b913">
      <Terms xmlns="http://schemas.microsoft.com/office/infopath/2007/PartnerControls"/>
    </lcf76f155ced4ddcb4097134ff3c332f>
    <_ip_UnifiedCompliancePolicyProperties xmlns="http://schemas.microsoft.com/sharepoint/v3" xsi:nil="true"/>
    <TaxCatchAll xmlns="5444499e-b1c7-45a3-a824-88017908b20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EAEBC39E15154D95E3B40BFEE7F107" ma:contentTypeVersion="17" ma:contentTypeDescription="Create a new document." ma:contentTypeScope="" ma:versionID="447af019e45b117b73300b5ce31c48e2">
  <xsd:schema xmlns:xsd="http://www.w3.org/2001/XMLSchema" xmlns:xs="http://www.w3.org/2001/XMLSchema" xmlns:p="http://schemas.microsoft.com/office/2006/metadata/properties" xmlns:ns1="http://schemas.microsoft.com/sharepoint/v3" xmlns:ns2="6931dfae-dd0d-48d0-b5d2-e5078029b913" xmlns:ns3="5444499e-b1c7-45a3-a824-88017908b20a" targetNamespace="http://schemas.microsoft.com/office/2006/metadata/properties" ma:root="true" ma:fieldsID="ed78f0c07f7cc2ef2db4b2b9cb69ee37" ns1:_="" ns2:_="" ns3:_="">
    <xsd:import namespace="http://schemas.microsoft.com/sharepoint/v3"/>
    <xsd:import namespace="6931dfae-dd0d-48d0-b5d2-e5078029b913"/>
    <xsd:import namespace="5444499e-b1c7-45a3-a824-88017908b2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31dfae-dd0d-48d0-b5d2-e5078029b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c1ea919-cf17-4c33-9148-c9ecbe7f6f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4499e-b1c7-45a3-a824-88017908b20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60226c8-8ecb-4e65-a8ee-c7b46750be0a}" ma:internalName="TaxCatchAll" ma:showField="CatchAllData" ma:web="5444499e-b1c7-45a3-a824-88017908b2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08586F-47C2-47B7-9D21-E97753DA28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6DC4AE-6619-4C05-B374-3976053C8F4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6931dfae-dd0d-48d0-b5d2-e5078029b913"/>
    <ds:schemaRef ds:uri="5444499e-b1c7-45a3-a824-88017908b20a"/>
  </ds:schemaRefs>
</ds:datastoreItem>
</file>

<file path=customXml/itemProps3.xml><?xml version="1.0" encoding="utf-8"?>
<ds:datastoreItem xmlns:ds="http://schemas.openxmlformats.org/officeDocument/2006/customXml" ds:itemID="{B25022AC-5E6E-4D6A-A814-5C99EBE991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931dfae-dd0d-48d0-b5d2-e5078029b913"/>
    <ds:schemaRef ds:uri="5444499e-b1c7-45a3-a824-88017908b2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8c04d62-7811-498c-aaf4-0d823c29dcf6}" enabled="1" method="Standard" siteId="{86df42e4-32b7-48ab-8b76-c21fdb19a0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410</Words>
  <Application>Microsoft Office PowerPoint</Application>
  <PresentationFormat>Widescreen</PresentationFormat>
  <Paragraphs>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Nagle, Jayde</dc:creator>
  <cp:lastModifiedBy>Pearl, Amanda</cp:lastModifiedBy>
  <cp:revision>2</cp:revision>
  <dcterms:created xsi:type="dcterms:W3CDTF">2026-06-30T11:00:31Z</dcterms:created>
  <dcterms:modified xsi:type="dcterms:W3CDTF">2026-07-22T14:14:14Z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0x010100B0EAEBC39E15154D95E3B40BFEE7F107</vt:lpwstr>
  </property>
  <property fmtid="{D5CDD505-2E9C-101B-9397-08002B2CF9AE}" pid="3" name="MediaServiceImageTags">
    <vt:lpwstr/>
  </property>
</Properties>
</file>